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7150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Pacifico"/>
      <p:regular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FE5F3C-F7D2-45C8-A4D7-CB6E6CAD5796}">
  <a:tblStyle styleId="{0DFE5F3C-F7D2-45C8-A4D7-CB6E6CAD579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Pacifico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234" y="685800"/>
            <a:ext cx="5485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b1fdcf0228_1_123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b1fdcf022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1fdcf0228_1_279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1fdcf0228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1fdcf0228_1_324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1fdcf0228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1fdcf0228_1_256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1fdcf0228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1fdcf0228_1_349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b1fdcf0228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b1fdcf0228_1_332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b1fdcf0228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1fdcf0228_1_338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1fdcf022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b2e63bbfcb_0_864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b2e63bbfcb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2f5e8ccc3_1_56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b2f5e8ccc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1fdcf0228_1_309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1fdcf0228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1fdcf0228_1_244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1fdcf0228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2e63bbfcb_0_895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2e63bbfcb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1fdcf0228_1_285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1fdcf022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1fdcf0228_1_183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1fdcf0228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b1fdcf0228_1_291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b1fdcf0228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1fdcf0228_1_297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1fdcf022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1fdcf0228_1_303:notes"/>
          <p:cNvSpPr/>
          <p:nvPr>
            <p:ph idx="2" type="sldImg"/>
          </p:nvPr>
        </p:nvSpPr>
        <p:spPr>
          <a:xfrm>
            <a:off x="685990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1fdcf0228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5288453"/>
            <a:ext cx="1261872" cy="4265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hyperlink" Target="https://doi.org/10.1016/j.neucom.2017.03.05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9" Type="http://schemas.openxmlformats.org/officeDocument/2006/relationships/image" Target="../media/image6.jpg"/><Relationship Id="rId5" Type="http://schemas.openxmlformats.org/officeDocument/2006/relationships/image" Target="../media/image17.png"/><Relationship Id="rId6" Type="http://schemas.openxmlformats.org/officeDocument/2006/relationships/image" Target="../media/image3.gif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5" Type="http://schemas.openxmlformats.org/officeDocument/2006/relationships/image" Target="../media/image5.jpg"/><Relationship Id="rId6" Type="http://schemas.openxmlformats.org/officeDocument/2006/relationships/image" Target="../media/image11.jp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18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hyperlink" Target="https://heraqi.blogspot.com/2017/03/BoW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1184025" y="4420250"/>
            <a:ext cx="6387600" cy="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871"/>
              <a:buFont typeface="Arial"/>
              <a:buNone/>
            </a:pPr>
            <a:r>
              <a:rPr b="1" lang="en" sz="1722">
                <a:latin typeface="Arial"/>
                <a:ea typeface="Arial"/>
                <a:cs typeface="Arial"/>
                <a:sym typeface="Arial"/>
              </a:rPr>
              <a:t>MIDS 281 Final Project - Fall 2022</a:t>
            </a:r>
            <a:endParaRPr b="1" sz="172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0" lang="en" sz="1500">
                <a:latin typeface="Arial"/>
                <a:ea typeface="Arial"/>
                <a:cs typeface="Arial"/>
                <a:sym typeface="Arial"/>
              </a:rPr>
              <a:t>Eric Liu, John Calzaretta, Luis Chion, Viswanathan Thiagarajan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0" lang="en" sz="1500">
                <a:latin typeface="Arial"/>
                <a:ea typeface="Arial"/>
                <a:cs typeface="Arial"/>
                <a:sym typeface="Arial"/>
              </a:rPr>
              <a:t>Instructor :  Allen Y. Yang, PhD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801" y="1189775"/>
            <a:ext cx="5358045" cy="2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005675" y="418625"/>
            <a:ext cx="287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Logo Detection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752900" y="5483400"/>
            <a:ext cx="44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Disclaimer: All trademarks, logos and brand names are the property of their respective owners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v7</a:t>
            </a:r>
            <a:endParaRPr/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876301"/>
            <a:ext cx="8520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Loaded images into Roboflow:</a:t>
            </a:r>
            <a:endParaRPr sz="1400"/>
          </a:p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50" y="1271850"/>
            <a:ext cx="4772775" cy="21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5759250" y="876300"/>
            <a:ext cx="32619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Parameters: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Batch size : 16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Epochs : 300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Confidence Threshold : 50%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IOU Threshold : 50%</a:t>
            </a:r>
            <a:endParaRPr sz="1400"/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450475" y="3675750"/>
            <a:ext cx="32619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Model Summary</a:t>
            </a:r>
            <a:r>
              <a:rPr b="1" lang="en" sz="1600">
                <a:solidFill>
                  <a:srgbClr val="0B5394"/>
                </a:solidFill>
              </a:rPr>
              <a:t>: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Layers</a:t>
            </a:r>
            <a:r>
              <a:rPr lang="en" sz="1400"/>
              <a:t> : 415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Parameters: 37,245,102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Gradients: 37,245,102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GFLOPS: 105.3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Summary</a:t>
            </a:r>
            <a:endParaRPr/>
          </a:p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311700" y="914650"/>
            <a:ext cx="8520600" cy="4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Overall Results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YOLO model is top performer, as expected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Mixed BoW SIFT + GFE model is competitive with YOLO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Mixed BoW SIFT + GFE  model outperforms standalone BoW SIFT model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B5394"/>
                </a:solidFill>
              </a:rPr>
              <a:t>Discussion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YOLO able to learn abstract features specific to the logo domain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BoW SIFT model underfits data. Currently, adding complexity with additional features improves signal</a:t>
            </a:r>
            <a:endParaRPr sz="1400"/>
          </a:p>
        </p:txBody>
      </p:sp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00" y="2213575"/>
            <a:ext cx="8227625" cy="14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Class-Level Results</a:t>
            </a:r>
            <a:endParaRPr/>
          </a:p>
        </p:txBody>
      </p:sp>
      <p:sp>
        <p:nvSpPr>
          <p:cNvPr id="240" name="Google Shape;240;p24"/>
          <p:cNvSpPr txBox="1"/>
          <p:nvPr>
            <p:ph idx="1" type="body"/>
          </p:nvPr>
        </p:nvSpPr>
        <p:spPr>
          <a:xfrm>
            <a:off x="311700" y="876300"/>
            <a:ext cx="4417800" cy="4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5394"/>
                </a:solidFill>
              </a:rPr>
              <a:t>Easier Classes (Across Models)</a:t>
            </a:r>
            <a:endParaRPr b="1" sz="1300">
              <a:solidFill>
                <a:srgbClr val="0B539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UPS, DHL, Starbucks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Each are relatively distinct and consistent across products (low inter-brand diversity)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5394"/>
                </a:solidFill>
              </a:rPr>
              <a:t>Challenging Classes (Across Models)</a:t>
            </a:r>
            <a:endParaRPr b="1" sz="1300">
              <a:solidFill>
                <a:srgbClr val="0B539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Adidas, Coca Cola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Likely because these brands have different logos and colors across products and are not usually flat surface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5394"/>
                </a:solidFill>
              </a:rPr>
              <a:t>YOLO vs. Mixed GFE + SIFT</a:t>
            </a:r>
            <a:endParaRPr b="1" sz="1300">
              <a:solidFill>
                <a:srgbClr val="0B539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YOLO wins at: Apple, BMW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Mixed wins at: Coca Cola, Heineken, Pepsi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YOLO better with smaller logos on flat surfaces with low contrast, struggles with drink brands on curved surfaces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5394"/>
                </a:solidFill>
              </a:rPr>
              <a:t>Mixed GFE + SIFT vs. BoW SIFT</a:t>
            </a:r>
            <a:endParaRPr b="1" sz="1300">
              <a:solidFill>
                <a:srgbClr val="0B539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Mixed model provides great lift on classes BoW SIFT struggles with most. Similar on other classes</a:t>
            </a:r>
            <a:endParaRPr sz="1100"/>
          </a:p>
        </p:txBody>
      </p:sp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447" t="0"/>
          <a:stretch/>
        </p:blipFill>
        <p:spPr>
          <a:xfrm>
            <a:off x="4816975" y="1396000"/>
            <a:ext cx="4103425" cy="29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Next Steps</a:t>
            </a:r>
            <a:endParaRPr/>
          </a:p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 rot="-1626922">
            <a:off x="110821" y="4077903"/>
            <a:ext cx="1508610" cy="523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NEXT</a:t>
            </a:r>
            <a:endParaRPr sz="2200">
              <a:solidFill>
                <a:schemeClr val="accent5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75" y="1666850"/>
            <a:ext cx="690525" cy="645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5"/>
          <p:cNvSpPr txBox="1"/>
          <p:nvPr/>
        </p:nvSpPr>
        <p:spPr>
          <a:xfrm>
            <a:off x="1544250" y="1007400"/>
            <a:ext cx="7085400" cy="2274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Computing capacity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Number of classes in Logos 32 plus dataset (32 vs 10 selected)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Number of visual words in the bag (More vs 1500)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SIFT descriptors - 1 layer (128 dimensions) vs 2 layer (160 dimensions)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Contrast Limited AHE (smaller vs larger kernel)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No keypoint descriptors on homogeneous logo images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Same brand logos with different color schemes, mirror images &amp; textures</a:t>
            </a:r>
            <a:endParaRPr sz="19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544250" y="3448875"/>
            <a:ext cx="7085400" cy="2008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Build a classification model that includes all 32 classes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Perform Contrast Limited AHE with a larger kernel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Perform data augmentation for the training similar to the Bianco et al. paper[1]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Use 2 layers in SIFT with 160 dimension keypoint descriptors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Increase complexity of the Mixed model by introducing additional manual features</a:t>
            </a:r>
            <a:endParaRPr sz="15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210300" y="54072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</a:t>
            </a:r>
            <a:r>
              <a:rPr lang="en" sz="8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https://doi.org/10.1016/j.neucom.2017.03.051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311700" y="2036686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Appendix</a:t>
            </a:r>
            <a:endParaRPr sz="4600"/>
          </a:p>
        </p:txBody>
      </p: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311700" y="1197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 Comparison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311700" y="723900"/>
            <a:ext cx="85206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Apples-to-Oranges Comparison</a:t>
            </a:r>
            <a:endParaRPr b="1" sz="1500">
              <a:solidFill>
                <a:srgbClr val="0B539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Our models are developed on a subset of 10 classes in the Logos32+ dataset (compute constraints) and do not include a background class. Direct comparisons are invalid.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Yet, we hope to understand where our models sit in relation to SOTA approaches.</a:t>
            </a:r>
            <a:endParaRPr sz="1200"/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7" name="Google Shape;267;p27"/>
          <p:cNvGraphicFramePr/>
          <p:nvPr/>
        </p:nvGraphicFramePr>
        <p:xfrm>
          <a:off x="1344975" y="183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{0DFE5F3C-F7D2-45C8-A4D7-CB6E6CAD5796}</a:tableStyleId>
              </a:tblPr>
              <a:tblGrid>
                <a:gridCol w="1990625"/>
                <a:gridCol w="900750"/>
                <a:gridCol w="760825"/>
                <a:gridCol w="734600"/>
                <a:gridCol w="708375"/>
                <a:gridCol w="769575"/>
              </a:tblGrid>
              <a:tr h="2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Method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Train Data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Recall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F1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Accuracy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BoW SIFT (Romberg et al.)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FL32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BoW SIFT (W281)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L32+ Subset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Mixed GFE + BoW SIFT (W281)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L32+ Subset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(Bianco et al.)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FL32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YOLO V7 (W281)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L32+ Subset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0.77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378575" y="3711350"/>
            <a:ext cx="8520600" cy="1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Discussion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 BoW SIFT and CNN models fit on FlickrLogos-32 dataset in Romberg et al., Bianco et al. (respectively) outperform our BoW SIFT and YOLO models.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Though a direct comparison is invalid, we hypothesize that differences can be primarily attributed to our model working with a subset of classes, not including a background class, and not utilizing data augmentation. 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311700" y="1197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Additional Output</a:t>
            </a:r>
            <a:endParaRPr/>
          </a:p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550" y="824550"/>
            <a:ext cx="3065226" cy="22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175" y="876325"/>
            <a:ext cx="3371546" cy="224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00" y="3224113"/>
            <a:ext cx="2972477" cy="198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950" y="3281263"/>
            <a:ext cx="2972477" cy="198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4415" y="3275900"/>
            <a:ext cx="2972462" cy="19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311700" y="2036686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</a:t>
            </a:r>
            <a:endParaRPr sz="4600"/>
          </a:p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74186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678377"/>
            <a:ext cx="38322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Applications:</a:t>
            </a:r>
            <a:endParaRPr sz="14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-7422" r="0" t="-7422"/>
          <a:stretch/>
        </p:blipFill>
        <p:spPr>
          <a:xfrm>
            <a:off x="833500" y="959601"/>
            <a:ext cx="1478750" cy="1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303" y="1081875"/>
            <a:ext cx="1839646" cy="13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35025" y="2438350"/>
            <a:ext cx="267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Copyright and Trademark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Compliance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452275" y="2438350"/>
            <a:ext cx="267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Brand Statistics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525" y="1242712"/>
            <a:ext cx="1839652" cy="10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007150" y="2438350"/>
            <a:ext cx="181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Intelligent Traffic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Control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8750" y="560575"/>
            <a:ext cx="1902725" cy="17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819177" y="2438350"/>
            <a:ext cx="217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Doc Categorization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3053952"/>
            <a:ext cx="38322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Tasks</a:t>
            </a:r>
            <a:r>
              <a:rPr b="1" lang="en" sz="1600">
                <a:solidFill>
                  <a:srgbClr val="0B5394"/>
                </a:solidFill>
              </a:rPr>
              <a:t>:</a:t>
            </a:r>
            <a:endParaRPr sz="140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25" y="3806887"/>
            <a:ext cx="2053354" cy="10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98925" y="5077950"/>
            <a:ext cx="267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>
            <a:off x="2688075" y="4354300"/>
            <a:ext cx="655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" name="Google Shape;79;p14"/>
          <p:cNvPicPr preferRelativeResize="0"/>
          <p:nvPr/>
        </p:nvPicPr>
        <p:blipFill rotWithShape="1">
          <a:blip r:embed="rId8">
            <a:alphaModFix/>
          </a:blip>
          <a:srcRect b="12792" l="0" r="0" t="21469"/>
          <a:stretch/>
        </p:blipFill>
        <p:spPr>
          <a:xfrm>
            <a:off x="3423875" y="3688150"/>
            <a:ext cx="2296251" cy="12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234150" y="5077950"/>
            <a:ext cx="267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Pre-processing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" name="Google Shape;81;p14"/>
          <p:cNvCxnSpPr>
            <a:endCxn id="82" idx="1"/>
          </p:cNvCxnSpPr>
          <p:nvPr/>
        </p:nvCxnSpPr>
        <p:spPr>
          <a:xfrm flipH="1" rot="10800000">
            <a:off x="5797025" y="3774939"/>
            <a:ext cx="652500" cy="37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" name="Google Shape;8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9525" y="3269251"/>
            <a:ext cx="1406650" cy="101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9375" y="4526550"/>
            <a:ext cx="1573500" cy="84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4"/>
          <p:cNvCxnSpPr>
            <a:endCxn id="83" idx="1"/>
          </p:cNvCxnSpPr>
          <p:nvPr/>
        </p:nvCxnSpPr>
        <p:spPr>
          <a:xfrm>
            <a:off x="5800275" y="4149050"/>
            <a:ext cx="569100" cy="799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4"/>
          <p:cNvSpPr txBox="1"/>
          <p:nvPr/>
        </p:nvSpPr>
        <p:spPr>
          <a:xfrm>
            <a:off x="8075100" y="3523275"/>
            <a:ext cx="75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3 SVMs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8075100" y="4755800"/>
            <a:ext cx="9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YOLOv7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4752900" y="5483400"/>
            <a:ext cx="44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Disclaimer: All trademarks, logos and brand names are the property of their respective owners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163250" y="1830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163250" y="565450"/>
            <a:ext cx="12345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Dataset:</a:t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7132" l="0" r="0" t="4924"/>
          <a:stretch/>
        </p:blipFill>
        <p:spPr>
          <a:xfrm>
            <a:off x="512825" y="1096325"/>
            <a:ext cx="2855726" cy="11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266300" y="2290513"/>
            <a:ext cx="370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Sorted distribution of images (LogoDet-3K)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99375" y="371225"/>
            <a:ext cx="1907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Pre-2015 work</a:t>
            </a:r>
            <a:r>
              <a:rPr b="1" lang="en" sz="1600">
                <a:solidFill>
                  <a:srgbClr val="0B5394"/>
                </a:solidFill>
              </a:rPr>
              <a:t>:</a:t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 b="0" l="52068" r="0" t="0"/>
          <a:stretch/>
        </p:blipFill>
        <p:spPr>
          <a:xfrm>
            <a:off x="7544975" y="1042425"/>
            <a:ext cx="1234500" cy="10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123" y="898325"/>
            <a:ext cx="2855726" cy="132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4599375" y="2433400"/>
            <a:ext cx="238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SIFT Bag of Visual Words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7358825" y="2338050"/>
            <a:ext cx="160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Spatial Grouping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163250" y="2947275"/>
            <a:ext cx="23802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Deep Learning:</a:t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999" y="3545625"/>
            <a:ext cx="2855724" cy="8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0" y="4529763"/>
            <a:ext cx="370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R-CNNs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4659" y="3367975"/>
            <a:ext cx="2435744" cy="15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3503625" y="5006150"/>
            <a:ext cx="231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YOLO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0323" y="3586449"/>
            <a:ext cx="2588084" cy="10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5979575" y="4806050"/>
            <a:ext cx="279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Single Shot Detectors (SSD) &amp; Feature Pyramid Network (FPN)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4752900" y="5483400"/>
            <a:ext cx="44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Disclaimer: All trademarks, logos and brand names are the property of their respective owners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>
            <p:ph idx="4294967295" type="title"/>
          </p:nvPr>
        </p:nvSpPr>
        <p:spPr>
          <a:xfrm>
            <a:off x="163250" y="1830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(cont’d):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13" y="787200"/>
            <a:ext cx="3178473" cy="18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593650" y="2587513"/>
            <a:ext cx="370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Small dataset performance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(FlickrLogos-32 - 32 classes / 2.2K images)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00" y="1089626"/>
            <a:ext cx="4039226" cy="1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4811501" y="2587525"/>
            <a:ext cx="410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Medium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dataset performance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(QMUL-OpenLogo - 352 classes / 27K images)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25" y="3402038"/>
            <a:ext cx="478155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2521801" y="4772750"/>
            <a:ext cx="410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Large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dataset performance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(Open Brands - 1,216 classes / 1.4M images)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838" y="306875"/>
            <a:ext cx="2655337" cy="13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75" y="1913625"/>
            <a:ext cx="6113151" cy="34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925" y="272101"/>
            <a:ext cx="2105741" cy="164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925" y="1986637"/>
            <a:ext cx="2314575" cy="180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925" y="3863950"/>
            <a:ext cx="2188700" cy="1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4752900" y="5483400"/>
            <a:ext cx="44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Disclaimer: All trademarks, logos and brand names are the property of their respective owners</a:t>
            </a:r>
            <a:endParaRPr sz="80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925" y="1005288"/>
            <a:ext cx="2933425" cy="5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Image Preprocessing</a:t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012" y="4353375"/>
            <a:ext cx="726270" cy="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20076" l="7190" r="28550" t="0"/>
          <a:stretch/>
        </p:blipFill>
        <p:spPr>
          <a:xfrm>
            <a:off x="822125" y="952500"/>
            <a:ext cx="2565475" cy="2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222" y="3148972"/>
            <a:ext cx="669750" cy="10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205075" y="2477175"/>
            <a:ext cx="323400" cy="40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2206225" y="2073075"/>
            <a:ext cx="348000" cy="33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 flipH="1">
            <a:off x="2051150" y="2408775"/>
            <a:ext cx="158100" cy="197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2547475" y="2404263"/>
            <a:ext cx="171000" cy="197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/>
          <p:nvPr/>
        </p:nvSpPr>
        <p:spPr>
          <a:xfrm>
            <a:off x="2046755" y="4368525"/>
            <a:ext cx="676800" cy="64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095400" y="3175725"/>
            <a:ext cx="599400" cy="97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8"/>
          <p:cNvCxnSpPr/>
          <p:nvPr/>
        </p:nvCxnSpPr>
        <p:spPr>
          <a:xfrm>
            <a:off x="1528475" y="2881275"/>
            <a:ext cx="162900" cy="29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8"/>
          <p:cNvCxnSpPr/>
          <p:nvPr/>
        </p:nvCxnSpPr>
        <p:spPr>
          <a:xfrm flipH="1">
            <a:off x="1105475" y="2881275"/>
            <a:ext cx="99600" cy="29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>
            <a:stCxn id="148" idx="3"/>
          </p:cNvCxnSpPr>
          <p:nvPr/>
        </p:nvCxnSpPr>
        <p:spPr>
          <a:xfrm flipH="1" rot="10800000">
            <a:off x="2723555" y="3941775"/>
            <a:ext cx="1109700" cy="7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8"/>
          <p:cNvSpPr txBox="1"/>
          <p:nvPr/>
        </p:nvSpPr>
        <p:spPr>
          <a:xfrm>
            <a:off x="3513550" y="2924175"/>
            <a:ext cx="136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Contrast Normalization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18"/>
          <p:cNvCxnSpPr>
            <a:stCxn id="155" idx="3"/>
            <a:endCxn id="156" idx="1"/>
          </p:cNvCxnSpPr>
          <p:nvPr/>
        </p:nvCxnSpPr>
        <p:spPr>
          <a:xfrm flipH="1" rot="10800000">
            <a:off x="4555813" y="3216675"/>
            <a:ext cx="1116300" cy="7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8"/>
          <p:cNvSpPr txBox="1"/>
          <p:nvPr/>
        </p:nvSpPr>
        <p:spPr>
          <a:xfrm>
            <a:off x="5268300" y="2242638"/>
            <a:ext cx="152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Augmentation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2125" y="4367916"/>
            <a:ext cx="722376" cy="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5175" y="3604928"/>
            <a:ext cx="722376" cy="66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2113" y="2881286"/>
            <a:ext cx="722376" cy="670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8"/>
          <p:cNvCxnSpPr>
            <a:stCxn id="155" idx="3"/>
            <a:endCxn id="158" idx="1"/>
          </p:cNvCxnSpPr>
          <p:nvPr/>
        </p:nvCxnSpPr>
        <p:spPr>
          <a:xfrm>
            <a:off x="4555825" y="3941785"/>
            <a:ext cx="1116300" cy="7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8"/>
          <p:cNvCxnSpPr/>
          <p:nvPr/>
        </p:nvCxnSpPr>
        <p:spPr>
          <a:xfrm flipH="1" rot="10800000">
            <a:off x="6396163" y="3937975"/>
            <a:ext cx="869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8"/>
          <p:cNvSpPr txBox="1"/>
          <p:nvPr/>
        </p:nvSpPr>
        <p:spPr>
          <a:xfrm>
            <a:off x="710650" y="4300425"/>
            <a:ext cx="1368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Extract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bounding boxes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4472" y="2850554"/>
            <a:ext cx="722376" cy="6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472" y="3605229"/>
            <a:ext cx="722376" cy="6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472" y="4359892"/>
            <a:ext cx="722376" cy="666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8"/>
          <p:cNvCxnSpPr/>
          <p:nvPr/>
        </p:nvCxnSpPr>
        <p:spPr>
          <a:xfrm flipH="1" rot="10800000">
            <a:off x="6396175" y="3212775"/>
            <a:ext cx="869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8"/>
          <p:cNvCxnSpPr>
            <a:stCxn id="155" idx="3"/>
            <a:endCxn id="159" idx="1"/>
          </p:cNvCxnSpPr>
          <p:nvPr/>
        </p:nvCxnSpPr>
        <p:spPr>
          <a:xfrm flipH="1" rot="10800000">
            <a:off x="4555775" y="3938333"/>
            <a:ext cx="1109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8"/>
          <p:cNvCxnSpPr/>
          <p:nvPr/>
        </p:nvCxnSpPr>
        <p:spPr>
          <a:xfrm flipH="1" rot="10800000">
            <a:off x="6399638" y="4689075"/>
            <a:ext cx="869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8"/>
          <p:cNvSpPr txBox="1"/>
          <p:nvPr/>
        </p:nvSpPr>
        <p:spPr>
          <a:xfrm>
            <a:off x="6874700" y="2412975"/>
            <a:ext cx="152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Grayscale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3325" y="3602936"/>
            <a:ext cx="722376" cy="67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3510050" y="4271425"/>
            <a:ext cx="136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CLAHE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clipLimit = 40.0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tileGridSize = (4,4)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348863" y="5018050"/>
            <a:ext cx="13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1.5k images/class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15k total images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752900" y="5483400"/>
            <a:ext cx="44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Disclaimer: All trademarks, logos and brand names are the property of their respective owners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308650" y="2736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Bag of Visual Words - SIFT</a:t>
            </a:r>
            <a:endParaRPr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513400" y="848100"/>
            <a:ext cx="588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Scale-invariant feature transform (SIFT)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Works well on i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mages with different colors, scales, illumination and rotations</a:t>
            </a:r>
            <a:endParaRPr sz="1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Locates features in an image, known as "keypoints"</a:t>
            </a:r>
            <a:endParaRPr sz="11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400"/>
            <a:ext cx="2395200" cy="19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00" y="1843575"/>
            <a:ext cx="1926150" cy="193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9"/>
          <p:cNvCxnSpPr/>
          <p:nvPr/>
        </p:nvCxnSpPr>
        <p:spPr>
          <a:xfrm>
            <a:off x="2547600" y="2902300"/>
            <a:ext cx="537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9"/>
          <p:cNvSpPr txBox="1"/>
          <p:nvPr/>
        </p:nvSpPr>
        <p:spPr>
          <a:xfrm>
            <a:off x="2968000" y="3839575"/>
            <a:ext cx="326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</a:t>
            </a:r>
            <a:r>
              <a:rPr lang="en" sz="800"/>
              <a:t>luster all keypoints from the training set using K-means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# of clusters is a hyper parameter and form the bag of visual words</a:t>
            </a:r>
            <a:endParaRPr sz="800"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750" y="1020225"/>
            <a:ext cx="2075450" cy="17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9"/>
          <p:cNvCxnSpPr/>
          <p:nvPr/>
        </p:nvCxnSpPr>
        <p:spPr>
          <a:xfrm>
            <a:off x="5318500" y="2034750"/>
            <a:ext cx="537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9"/>
          <p:cNvSpPr txBox="1"/>
          <p:nvPr/>
        </p:nvSpPr>
        <p:spPr>
          <a:xfrm>
            <a:off x="6437000" y="2905900"/>
            <a:ext cx="239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Get frequency of visual words in the image and build a SIFT histogram for each image</a:t>
            </a:r>
            <a:endParaRPr sz="800"/>
          </a:p>
        </p:txBody>
      </p:sp>
      <p:cxnSp>
        <p:nvCxnSpPr>
          <p:cNvPr id="188" name="Google Shape;188;p19"/>
          <p:cNvCxnSpPr/>
          <p:nvPr/>
        </p:nvCxnSpPr>
        <p:spPr>
          <a:xfrm>
            <a:off x="7766775" y="3386025"/>
            <a:ext cx="3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9" name="Google Shape;1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0138" y="3779325"/>
            <a:ext cx="1312325" cy="12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7167375" y="4993100"/>
            <a:ext cx="11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Train a SVM model on the SIFT histograms</a:t>
            </a:r>
            <a:endParaRPr sz="800"/>
          </a:p>
        </p:txBody>
      </p:sp>
      <p:cxnSp>
        <p:nvCxnSpPr>
          <p:cNvPr id="191" name="Google Shape;191;p19"/>
          <p:cNvCxnSpPr/>
          <p:nvPr/>
        </p:nvCxnSpPr>
        <p:spPr>
          <a:xfrm rot="10800000">
            <a:off x="6969638" y="5169124"/>
            <a:ext cx="190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 txBox="1"/>
          <p:nvPr/>
        </p:nvSpPr>
        <p:spPr>
          <a:xfrm>
            <a:off x="5234375" y="4924700"/>
            <a:ext cx="183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Create </a:t>
            </a:r>
            <a:r>
              <a:rPr lang="en" sz="800"/>
              <a:t>SIFT histogram and</a:t>
            </a:r>
            <a:r>
              <a:rPr b="1" lang="en" sz="800"/>
              <a:t> Predict</a:t>
            </a:r>
            <a:r>
              <a:rPr lang="en" sz="800"/>
              <a:t> test data using the trained model</a:t>
            </a:r>
            <a:endParaRPr sz="800"/>
          </a:p>
        </p:txBody>
      </p:sp>
      <p:sp>
        <p:nvSpPr>
          <p:cNvPr id="193" name="Google Shape;193;p19"/>
          <p:cNvSpPr txBox="1"/>
          <p:nvPr/>
        </p:nvSpPr>
        <p:spPr>
          <a:xfrm>
            <a:off x="6316300" y="54242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https://heraqi.blogspot.com/2017/03/BoW.html</a:t>
            </a:r>
            <a:endParaRPr sz="1000"/>
          </a:p>
        </p:txBody>
      </p:sp>
      <p:graphicFrame>
        <p:nvGraphicFramePr>
          <p:cNvPr id="194" name="Google Shape;194;p19"/>
          <p:cNvGraphicFramePr/>
          <p:nvPr/>
        </p:nvGraphicFramePr>
        <p:xfrm>
          <a:off x="1395625" y="477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{0DFE5F3C-F7D2-45C8-A4D7-CB6E6CAD5796}</a:tableStyleId>
              </a:tblPr>
              <a:tblGrid>
                <a:gridCol w="994300"/>
                <a:gridCol w="2271550"/>
              </a:tblGrid>
              <a:tr h="26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SIFT Create</a:t>
                      </a:r>
                      <a:endParaRPr sz="9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 Layer, 128 dimensions</a:t>
                      </a:r>
                      <a:endParaRPr sz="9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K-means</a:t>
                      </a:r>
                      <a:endParaRPr sz="9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1500 bins, 3 initializations</a:t>
                      </a:r>
                      <a:endParaRPr sz="9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SVM One vs Rest</a:t>
                      </a:r>
                      <a:endParaRPr sz="9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L2 regularization, Balanced class weights</a:t>
                      </a:r>
                      <a:endParaRPr sz="900"/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19"/>
          <p:cNvSpPr txBox="1"/>
          <p:nvPr/>
        </p:nvSpPr>
        <p:spPr>
          <a:xfrm>
            <a:off x="2389925" y="4435700"/>
            <a:ext cx="119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Parameters used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General Feature Extraction (GFE)</a:t>
            </a:r>
            <a:endParaRPr/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361125" y="745100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300"/>
              <a:t>Shape, Color, and Texture features were also extracted from images to see if additional signal can be provided outside of BoW SIFT</a:t>
            </a:r>
            <a:endParaRPr i="1" sz="1300"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6993"/>
            <a:ext cx="1626900" cy="91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77" y="3827621"/>
            <a:ext cx="986347" cy="9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1683300" y="1349300"/>
            <a:ext cx="7205400" cy="3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Shape Features</a:t>
            </a:r>
            <a:endParaRPr b="1" sz="1500">
              <a:solidFill>
                <a:srgbClr val="0B5394"/>
              </a:solidFill>
              <a:highlight>
                <a:schemeClr val="accent6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Intuition: </a:t>
            </a:r>
            <a:r>
              <a:rPr lang="en" sz="1100"/>
              <a:t>Some logos can be identified through shape alone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Challenge</a:t>
            </a:r>
            <a:r>
              <a:rPr b="1" lang="en" sz="1100"/>
              <a:t>:</a:t>
            </a:r>
            <a:r>
              <a:rPr lang="en" sz="1100"/>
              <a:t> Logos may have different versions or be partially obscured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Method:</a:t>
            </a:r>
            <a:r>
              <a:rPr lang="en" sz="1100"/>
              <a:t> Calculate the Hu moments for each image (invariant to translation, scale, and rotation, and reflection)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Color Features</a:t>
            </a:r>
            <a:endParaRPr b="1" sz="1500">
              <a:solidFill>
                <a:srgbClr val="0B539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Intuition: </a:t>
            </a:r>
            <a:r>
              <a:rPr lang="en" sz="1100"/>
              <a:t>Many brands use consistent color schemes for logos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Challenge: </a:t>
            </a:r>
            <a:r>
              <a:rPr lang="en" sz="1100"/>
              <a:t>Some brands change color schemes for logos on different products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Method: </a:t>
            </a:r>
            <a:r>
              <a:rPr lang="en" sz="1100"/>
              <a:t>For each color model (RGB, HSV, YCrCB), get color histogram, then extract the first, second and third color moments from the histogram (mean, variance, skewness respectively)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Texture Features</a:t>
            </a:r>
            <a:endParaRPr b="1" sz="1500">
              <a:solidFill>
                <a:srgbClr val="0B539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100"/>
              <a:t>Intuition: </a:t>
            </a:r>
            <a:r>
              <a:rPr lang="en" sz="1100"/>
              <a:t>Different brands have products of different textures, potential differentiator (Adidas vs. FedEx)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Challenge: </a:t>
            </a:r>
            <a:r>
              <a:rPr lang="en" sz="1100"/>
              <a:t>A single brand may have logos of different textures (Adidas shoe vs. Adidas advertisement)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100"/>
              <a:t>Method: </a:t>
            </a:r>
            <a:r>
              <a:rPr lang="en" sz="1100"/>
              <a:t>Extract various features from a gray level co-occurrence matrix (Energy, Inertia, Correlation, Entropy)</a:t>
            </a:r>
            <a:endParaRPr sz="1300"/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87" y="2755005"/>
            <a:ext cx="1051325" cy="68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4752900" y="5483400"/>
            <a:ext cx="44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Disclaimer: All trademarks, logos and brand names are the property of their respective owners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311700" y="272111"/>
            <a:ext cx="8520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on Non-Learned Features</a:t>
            </a:r>
            <a:endParaRPr/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311700" y="1019225"/>
            <a:ext cx="85206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Feature Sets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BoW SIFT (alone)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GFE (alone): Shape, Color, Texture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BoW SIFT + GFE Features</a:t>
            </a:r>
            <a:endParaRPr sz="1400"/>
          </a:p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472458" y="5757058"/>
            <a:ext cx="5487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150" y="2533500"/>
            <a:ext cx="4991300" cy="23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>
            <p:ph idx="1" type="body"/>
          </p:nvPr>
        </p:nvSpPr>
        <p:spPr>
          <a:xfrm>
            <a:off x="208750" y="2763500"/>
            <a:ext cx="37764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Model Forms</a:t>
            </a:r>
            <a:endParaRPr b="1" sz="1600"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Explored: Support Vector Machine (SVM), Multinomial LogReg, K-NN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SVM was top performing model for each feature set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